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907BA-3391-4311-92BE-CC2AF247454D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BC1A4-7D69-4A58-B414-6C978CBFD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6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BC1A4-7D69-4A58-B414-6C978CBFD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5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64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25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830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309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871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490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166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37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74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74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15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75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62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45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35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34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9539-CCBE-4F62-9AFB-781003690CF3}" type="datetimeFigureOut">
              <a:rPr lang="en-GB" smtClean="0"/>
              <a:t>03/11/2016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974CE-3EAB-4503-B0CE-B5CFA3F9D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1059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_lthPnJ59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Gigue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803113"/>
            <a:ext cx="10160131" cy="205488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sz="3200" dirty="0"/>
              <a:t>A </a:t>
            </a:r>
            <a:r>
              <a:rPr lang="en-GB" sz="3200" b="1" dirty="0"/>
              <a:t>GIGUE</a:t>
            </a:r>
            <a:r>
              <a:rPr lang="en-GB" sz="3200" dirty="0"/>
              <a:t> is a lively Baroque dance which is characterised by </a:t>
            </a:r>
            <a:r>
              <a:rPr lang="en-GB" sz="3200" b="1" dirty="0"/>
              <a:t>DOTTED RHYTHMS</a:t>
            </a:r>
            <a:r>
              <a:rPr lang="en-GB" sz="3200" dirty="0"/>
              <a:t>, </a:t>
            </a:r>
            <a:r>
              <a:rPr lang="en-GB" sz="3200" b="1" dirty="0"/>
              <a:t>TRIPLETS </a:t>
            </a:r>
            <a:r>
              <a:rPr lang="en-GB" sz="3200" dirty="0"/>
              <a:t>(playing 3 notes in the space of 2) , </a:t>
            </a:r>
            <a:r>
              <a:rPr lang="en-GB" sz="3200" b="1" dirty="0"/>
              <a:t>LIGHT TEXTURE </a:t>
            </a:r>
            <a:r>
              <a:rPr lang="en-GB" sz="3200" dirty="0"/>
              <a:t>(with the use of </a:t>
            </a:r>
            <a:r>
              <a:rPr lang="en-GB" sz="3200" b="1" dirty="0"/>
              <a:t>RESTS</a:t>
            </a:r>
            <a:r>
              <a:rPr lang="en-GB" sz="3200" dirty="0"/>
              <a:t>) and a </a:t>
            </a:r>
            <a:r>
              <a:rPr lang="en-GB" sz="3200" b="1" dirty="0"/>
              <a:t>FAST TEMPO</a:t>
            </a:r>
            <a:r>
              <a:rPr lang="en-GB" sz="3200" dirty="0"/>
              <a:t> for example </a:t>
            </a:r>
            <a:r>
              <a:rPr lang="en-GB" sz="3200" b="1" dirty="0"/>
              <a:t>ALLEGRO</a:t>
            </a:r>
            <a:r>
              <a:rPr lang="en-GB" sz="3200" dirty="0"/>
              <a:t>.</a:t>
            </a:r>
          </a:p>
          <a:p>
            <a:r>
              <a:rPr lang="en-GB" dirty="0"/>
              <a:t> </a:t>
            </a:r>
          </a:p>
          <a:p>
            <a:pPr algn="l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0322" y="4218338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Describe what you see &amp; hear.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6339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993" t="40008" r="26283" b="14844"/>
          <a:stretch/>
        </p:blipFill>
        <p:spPr>
          <a:xfrm>
            <a:off x="2634917" y="147125"/>
            <a:ext cx="6497052" cy="65688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27423" y="348917"/>
            <a:ext cx="1720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Tempo - fast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9063" y="250521"/>
            <a:ext cx="2069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Triplets (3 notes in the space of 2)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4917" y="3813365"/>
            <a:ext cx="2069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Time Signature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Duple time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1443" y="3108381"/>
            <a:ext cx="2069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Rests – </a:t>
            </a:r>
            <a:r>
              <a:rPr lang="en-GB" dirty="0" err="1" smtClean="0">
                <a:solidFill>
                  <a:schemeClr val="bg1"/>
                </a:solidFill>
              </a:rPr>
              <a:t>detatched</a:t>
            </a:r>
            <a:r>
              <a:rPr lang="en-GB" dirty="0" smtClean="0">
                <a:solidFill>
                  <a:schemeClr val="bg1"/>
                </a:solidFill>
              </a:rPr>
              <a:t> melody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49780" y="4018770"/>
            <a:ext cx="2069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Dotted Rhythm – dance like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18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697" t="27180" r="25987" b="37145"/>
          <a:stretch/>
        </p:blipFill>
        <p:spPr>
          <a:xfrm>
            <a:off x="2310062" y="100880"/>
            <a:ext cx="8506327" cy="668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6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697" t="63561" r="25987" b="11143"/>
          <a:stretch/>
        </p:blipFill>
        <p:spPr>
          <a:xfrm>
            <a:off x="680321" y="216569"/>
            <a:ext cx="10903264" cy="60759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80937" y="38588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Johann Sebastian Bach (1685–1750) is regarded as one of the </a:t>
            </a:r>
            <a:r>
              <a:rPr lang="en-GB" b="1" dirty="0" smtClean="0">
                <a:solidFill>
                  <a:schemeClr val="bg1"/>
                </a:solidFill>
              </a:rPr>
              <a:t>greatest composers of the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Baroque era</a:t>
            </a:r>
            <a:r>
              <a:rPr lang="en-GB" dirty="0" smtClean="0">
                <a:solidFill>
                  <a:schemeClr val="bg1"/>
                </a:solidFill>
              </a:rPr>
              <a:t>. He worked mainly as a church organist, music director and composer in a number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of cities in central Germany.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1588" y="3659015"/>
            <a:ext cx="83579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At the time of the Brandenburg Concertos, however, he was employed as ‘Kapellmeister’ (court music director), at the town of </a:t>
            </a:r>
            <a:r>
              <a:rPr lang="en-GB" dirty="0" err="1" smtClean="0">
                <a:solidFill>
                  <a:schemeClr val="bg1"/>
                </a:solidFill>
              </a:rPr>
              <a:t>Köthen</a:t>
            </a:r>
            <a:r>
              <a:rPr lang="en-GB" dirty="0" smtClean="0">
                <a:solidFill>
                  <a:schemeClr val="bg1"/>
                </a:solidFill>
              </a:rPr>
              <a:t> from 1717 to 1723.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10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697" t="21258" r="26579" b="34950"/>
          <a:stretch/>
        </p:blipFill>
        <p:spPr>
          <a:xfrm>
            <a:off x="2227007" y="100814"/>
            <a:ext cx="6629402" cy="65012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42410" y="4869236"/>
            <a:ext cx="20333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conjunct (stepwise) </a:t>
            </a:r>
          </a:p>
          <a:p>
            <a:r>
              <a:rPr lang="en-GB" sz="12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extended to </a:t>
            </a:r>
            <a:r>
              <a:rPr lang="en-GB" sz="1200" b="0" i="0" u="none" strike="noStrike" baseline="0" dirty="0" err="1" smtClean="0">
                <a:solidFill>
                  <a:srgbClr val="0D0D0D"/>
                </a:solidFill>
                <a:latin typeface="Arial" panose="020B0604020202020204" pitchFamily="34" charset="0"/>
              </a:rPr>
              <a:t>scalic</a:t>
            </a:r>
            <a:r>
              <a:rPr lang="en-GB" sz="12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 runs,.</a:t>
            </a:r>
          </a:p>
          <a:p>
            <a:pPr marL="171450" indent="-171450">
              <a:buFont typeface="Symbol" panose="05050102010706020507" pitchFamily="18" charset="2"/>
              <a:buChar char="·"/>
            </a:pPr>
            <a:r>
              <a:rPr lang="en-GB" sz="12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There is a rising sequence at bar 137 </a:t>
            </a:r>
          </a:p>
          <a:p>
            <a:pPr marL="171450" indent="-171450">
              <a:buFont typeface="Symbol" panose="05050102010706020507" pitchFamily="18" charset="2"/>
              <a:buChar char="·"/>
            </a:pPr>
            <a:r>
              <a:rPr lang="en-GB" sz="12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There are occasional ornaments, with trills</a:t>
            </a:r>
          </a:p>
          <a:p>
            <a:r>
              <a:rPr lang="en-GB" sz="1200" b="0" i="0" u="none" strike="noStrike" baseline="0" dirty="0" smtClean="0">
                <a:solidFill>
                  <a:srgbClr val="0D0D0D"/>
                </a:solidFill>
                <a:latin typeface="Symbol" panose="05050102010706020507" pitchFamily="18" charset="2"/>
              </a:rPr>
              <a:t> </a:t>
            </a:r>
            <a:r>
              <a:rPr lang="en-GB" sz="12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There are appoggiaturas in the main middle section theme</a:t>
            </a:r>
            <a:endParaRPr lang="en-GB" sz="1200" dirty="0"/>
          </a:p>
        </p:txBody>
      </p:sp>
      <p:sp>
        <p:nvSpPr>
          <p:cNvPr id="6" name="Rectangle 5"/>
          <p:cNvSpPr/>
          <p:nvPr/>
        </p:nvSpPr>
        <p:spPr>
          <a:xfrm>
            <a:off x="4441657" y="4847696"/>
            <a:ext cx="24624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The harmony is functional.</a:t>
            </a:r>
          </a:p>
          <a:p>
            <a:r>
              <a:rPr lang="en-GB" sz="1200" b="0" i="0" u="none" strike="noStrike" baseline="0" dirty="0" smtClean="0">
                <a:solidFill>
                  <a:srgbClr val="0D0D0D"/>
                </a:solidFill>
                <a:latin typeface="Symbol" panose="05050102010706020507" pitchFamily="18" charset="2"/>
              </a:rPr>
              <a:t> </a:t>
            </a:r>
            <a:r>
              <a:rPr lang="en-GB" sz="12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The harmony uses mainly root position and first inversion chords.</a:t>
            </a:r>
          </a:p>
          <a:p>
            <a:r>
              <a:rPr lang="en-GB" sz="1200" b="0" i="0" u="none" strike="noStrike" baseline="0" dirty="0" smtClean="0">
                <a:solidFill>
                  <a:srgbClr val="0D0D0D"/>
                </a:solidFill>
                <a:latin typeface="Symbol" panose="05050102010706020507" pitchFamily="18" charset="2"/>
              </a:rPr>
              <a:t> </a:t>
            </a:r>
            <a:r>
              <a:rPr lang="en-GB" sz="12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Perfect cadences announce the ends of sections.</a:t>
            </a:r>
          </a:p>
          <a:p>
            <a:r>
              <a:rPr lang="en-GB" sz="1200" b="0" i="0" u="none" strike="noStrike" baseline="0" dirty="0" smtClean="0">
                <a:solidFill>
                  <a:srgbClr val="0D0D0D"/>
                </a:solidFill>
                <a:latin typeface="Symbol" panose="05050102010706020507" pitchFamily="18" charset="2"/>
              </a:rPr>
              <a:t> </a:t>
            </a:r>
            <a:r>
              <a:rPr lang="en-GB" sz="12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Suspensions are used occasionally (i.e. 9–8 suspension at bar 130).</a:t>
            </a:r>
            <a:endParaRPr lang="en-GB" sz="1200" dirty="0"/>
          </a:p>
        </p:txBody>
      </p:sp>
      <p:sp>
        <p:nvSpPr>
          <p:cNvPr id="7" name="Rectangle 6"/>
          <p:cNvSpPr/>
          <p:nvPr/>
        </p:nvSpPr>
        <p:spPr>
          <a:xfrm>
            <a:off x="6690398" y="4869236"/>
            <a:ext cx="2056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The music is in D major.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 This key is used for most of the two A sections.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 The B section modulates to the dominant (A major) and relative minor (B minor).</a:t>
            </a:r>
          </a:p>
          <a:p>
            <a:r>
              <a:rPr lang="en-GB" sz="1200" dirty="0" smtClean="0">
                <a:solidFill>
                  <a:schemeClr val="bg1"/>
                </a:solidFill>
              </a:rPr>
              <a:t> The music is diatonic.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9610" y="1184377"/>
            <a:ext cx="1118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2/4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7782" y="1203703"/>
            <a:ext cx="1118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Allegro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67985" y="1203703"/>
            <a:ext cx="1118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 major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44651" y="2152207"/>
            <a:ext cx="1118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Fugal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71461" y="2706205"/>
            <a:ext cx="161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monophonic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3380" y="3075537"/>
            <a:ext cx="161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stretto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0069" y="3393578"/>
            <a:ext cx="161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contrapuntal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5075" y="3736066"/>
            <a:ext cx="161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imitation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62289" y="4068982"/>
            <a:ext cx="161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Pedal notes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42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7796" t="65543" r="26677" b="12870"/>
          <a:stretch/>
        </p:blipFill>
        <p:spPr>
          <a:xfrm>
            <a:off x="78098" y="565485"/>
            <a:ext cx="12226831" cy="5943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17985" y="4136531"/>
            <a:ext cx="58740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Symbol" panose="05050102010706020507" pitchFamily="18" charset="2"/>
              <a:buChar char="·"/>
            </a:pPr>
            <a:r>
              <a:rPr lang="en-GB" sz="14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There is an extended </a:t>
            </a:r>
            <a:r>
              <a:rPr lang="en-GB" sz="1400" b="1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virtuoso </a:t>
            </a:r>
            <a:r>
              <a:rPr lang="en-GB" sz="14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(difficult display) solo part for harpsichord</a:t>
            </a:r>
            <a:r>
              <a:rPr lang="en-GB" sz="1400" b="0" i="0" u="none" strike="noStrike" dirty="0" smtClean="0">
                <a:solidFill>
                  <a:srgbClr val="0D0D0D"/>
                </a:solidFill>
                <a:latin typeface="Arial" panose="020B0604020202020204" pitchFamily="34" charset="0"/>
              </a:rPr>
              <a:t> -</a:t>
            </a:r>
            <a:r>
              <a:rPr lang="en-GB" sz="14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rapid </a:t>
            </a:r>
            <a:r>
              <a:rPr lang="en-GB" sz="1400" b="1" i="0" u="none" strike="noStrike" baseline="0" dirty="0" err="1" smtClean="0">
                <a:solidFill>
                  <a:srgbClr val="0D0D0D"/>
                </a:solidFill>
                <a:latin typeface="Arial" panose="020B0604020202020204" pitchFamily="34" charset="0"/>
              </a:rPr>
              <a:t>scalic</a:t>
            </a:r>
            <a:r>
              <a:rPr lang="en-GB" sz="1400" b="1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 runs </a:t>
            </a:r>
            <a:r>
              <a:rPr lang="en-GB" sz="14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in both right and left hands, passages where both hands play </a:t>
            </a:r>
            <a:r>
              <a:rPr lang="en-GB" sz="1400" b="1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trills </a:t>
            </a:r>
            <a:r>
              <a:rPr lang="en-GB" sz="14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at the same time. </a:t>
            </a: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en-GB" sz="1400" b="0" i="0" u="none" strike="noStrike" baseline="0" dirty="0" smtClean="0">
                <a:solidFill>
                  <a:srgbClr val="0D0D0D"/>
                </a:solidFill>
                <a:latin typeface="Symbol" panose="05050102010706020507" pitchFamily="18" charset="2"/>
              </a:rPr>
              <a:t> </a:t>
            </a:r>
            <a:r>
              <a:rPr lang="en-GB" sz="14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Only occasionally does the harpsichord play continuo chords (e.g. bars 29–37). In these passages there is figured bass.</a:t>
            </a:r>
          </a:p>
          <a:p>
            <a:r>
              <a:rPr lang="en-GB" sz="1400" b="0" i="0" u="none" strike="noStrike" baseline="0" dirty="0" smtClean="0">
                <a:solidFill>
                  <a:srgbClr val="0D0D0D"/>
                </a:solidFill>
                <a:latin typeface="Symbol" panose="05050102010706020507" pitchFamily="18" charset="2"/>
              </a:rPr>
              <a:t> </a:t>
            </a:r>
            <a:r>
              <a:rPr lang="en-GB" sz="14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The </a:t>
            </a:r>
            <a:r>
              <a:rPr lang="en-GB" sz="1400" b="1" i="0" u="none" strike="noStrike" baseline="0" dirty="0" err="1" smtClean="0">
                <a:solidFill>
                  <a:srgbClr val="0D0D0D"/>
                </a:solidFill>
                <a:latin typeface="Arial" panose="020B0604020202020204" pitchFamily="34" charset="0"/>
              </a:rPr>
              <a:t>ripieno</a:t>
            </a:r>
            <a:r>
              <a:rPr lang="en-GB" sz="1400" b="1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 </a:t>
            </a:r>
            <a:r>
              <a:rPr lang="en-GB" sz="14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(string orchestra) only has one violin part (normally there would be two).</a:t>
            </a:r>
          </a:p>
          <a:p>
            <a:r>
              <a:rPr lang="en-GB" sz="1400" b="0" i="0" u="none" strike="noStrike" baseline="0" dirty="0" smtClean="0">
                <a:solidFill>
                  <a:srgbClr val="0D0D0D"/>
                </a:solidFill>
                <a:latin typeface="Symbol" panose="05050102010706020507" pitchFamily="18" charset="2"/>
              </a:rPr>
              <a:t> </a:t>
            </a:r>
            <a:r>
              <a:rPr lang="en-GB" sz="14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The </a:t>
            </a:r>
            <a:r>
              <a:rPr lang="en-GB" sz="1400" b="1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concertino </a:t>
            </a:r>
            <a:r>
              <a:rPr lang="en-GB" sz="1400" b="0" i="0" u="none" strike="noStrike" baseline="0" dirty="0" smtClean="0">
                <a:solidFill>
                  <a:srgbClr val="0D0D0D"/>
                </a:solidFill>
                <a:latin typeface="Arial" panose="020B0604020202020204" pitchFamily="34" charset="0"/>
              </a:rPr>
              <a:t>(solo group) consists of the combination of flute, violin and harpsichord.</a:t>
            </a:r>
            <a:endParaRPr lang="en-GB" sz="1400" dirty="0"/>
          </a:p>
        </p:txBody>
      </p:sp>
      <p:sp>
        <p:nvSpPr>
          <p:cNvPr id="6" name="Rectangle 5"/>
          <p:cNvSpPr/>
          <p:nvPr/>
        </p:nvSpPr>
        <p:spPr>
          <a:xfrm>
            <a:off x="8500208" y="1334428"/>
            <a:ext cx="27993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A repeat of the opening A section, beginning with an extra D major</a:t>
            </a:r>
          </a:p>
          <a:p>
            <a:r>
              <a:rPr lang="en-GB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chord in the continuo to establish the return to the tonic key.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985" y="1373353"/>
            <a:ext cx="35438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The A section in </a:t>
            </a:r>
            <a:r>
              <a:rPr lang="en-GB" b="1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D major </a:t>
            </a:r>
            <a:r>
              <a:rPr lang="en-GB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begins in </a:t>
            </a:r>
            <a:r>
              <a:rPr lang="en-GB" b="1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fugal </a:t>
            </a:r>
            <a:r>
              <a:rPr lang="en-GB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style (see notes on</a:t>
            </a:r>
          </a:p>
          <a:p>
            <a:r>
              <a:rPr lang="en-GB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texture)</a:t>
            </a:r>
          </a:p>
          <a:p>
            <a:r>
              <a:rPr lang="en-GB" b="0" i="0" u="none" strike="noStrike" baseline="0" dirty="0" smtClean="0">
                <a:solidFill>
                  <a:schemeClr val="bg1"/>
                </a:solidFill>
                <a:latin typeface="Symbol" panose="05050102010706020507" pitchFamily="18" charset="2"/>
              </a:rPr>
              <a:t> </a:t>
            </a:r>
            <a:r>
              <a:rPr lang="en-GB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There are brief sections in the </a:t>
            </a:r>
            <a:r>
              <a:rPr lang="en-GB" b="1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dominant key </a:t>
            </a:r>
            <a:r>
              <a:rPr lang="en-GB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(</a:t>
            </a:r>
            <a:r>
              <a:rPr lang="en-GB" b="1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A major</a:t>
            </a:r>
            <a:r>
              <a:rPr lang="en-GB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)</a:t>
            </a:r>
            <a:endParaRPr lang="en-GB" b="0" i="0" u="none" strike="noStrike" baseline="0" dirty="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49629" y="1240757"/>
            <a:ext cx="4483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0" i="0" u="none" strike="noStrike" baseline="0" dirty="0" smtClean="0">
                <a:solidFill>
                  <a:schemeClr val="bg1"/>
                </a:solidFill>
                <a:latin typeface="Symbol" panose="05050102010706020507" pitchFamily="18" charset="2"/>
              </a:rPr>
              <a:t> </a:t>
            </a:r>
            <a:r>
              <a:rPr lang="en-GB" sz="1600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The </a:t>
            </a:r>
            <a:r>
              <a:rPr lang="en-GB" sz="1600" b="1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middle section </a:t>
            </a:r>
            <a:r>
              <a:rPr lang="en-GB" sz="1600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begins at bar 79 in the </a:t>
            </a:r>
            <a:r>
              <a:rPr lang="en-GB" sz="1600" b="1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relative minor </a:t>
            </a:r>
            <a:r>
              <a:rPr lang="en-GB" sz="1600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key</a:t>
            </a:r>
          </a:p>
          <a:p>
            <a:r>
              <a:rPr lang="en-GB" sz="1600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(</a:t>
            </a:r>
            <a:r>
              <a:rPr lang="en-GB" sz="1600" b="1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B minor</a:t>
            </a:r>
            <a:r>
              <a:rPr lang="en-GB" sz="1600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), with a new theme (in the flute), which has many similarities to the main one</a:t>
            </a:r>
          </a:p>
          <a:p>
            <a:r>
              <a:rPr lang="en-GB" sz="1600" b="0" i="0" u="none" strike="noStrike" baseline="0" dirty="0" smtClean="0">
                <a:solidFill>
                  <a:schemeClr val="bg1"/>
                </a:solidFill>
                <a:latin typeface="Symbol" panose="05050102010706020507" pitchFamily="18" charset="2"/>
              </a:rPr>
              <a:t> </a:t>
            </a:r>
            <a:r>
              <a:rPr lang="en-GB" sz="1600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The second theme returns in bar 148, this time in the </a:t>
            </a:r>
            <a:r>
              <a:rPr lang="en-GB" sz="1600" b="1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dominant </a:t>
            </a:r>
            <a:r>
              <a:rPr lang="en-GB" sz="1600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(</a:t>
            </a:r>
            <a:r>
              <a:rPr lang="en-GB" sz="1600" b="1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A major</a:t>
            </a:r>
            <a:r>
              <a:rPr lang="en-GB" sz="1600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) in the </a:t>
            </a:r>
            <a:r>
              <a:rPr lang="en-GB" sz="1600" b="0" i="0" u="none" strike="noStrike" baseline="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ripieno</a:t>
            </a:r>
            <a:endParaRPr lang="en-GB" sz="1600" b="0" i="0" u="none" strike="noStrike" baseline="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GB" sz="1600" b="0" i="0" u="none" strike="noStrike" baseline="0" dirty="0" smtClean="0">
                <a:solidFill>
                  <a:schemeClr val="bg1"/>
                </a:solidFill>
                <a:latin typeface="Symbol" panose="05050102010706020507" pitchFamily="18" charset="2"/>
              </a:rPr>
              <a:t> </a:t>
            </a:r>
            <a:r>
              <a:rPr lang="en-GB" sz="1600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Fragments of the theme from the A section make frequent appearances</a:t>
            </a:r>
          </a:p>
          <a:p>
            <a:r>
              <a:rPr lang="en-GB" sz="1600" b="0" i="0" u="none" strike="noStrike" baseline="0" dirty="0" smtClean="0">
                <a:solidFill>
                  <a:schemeClr val="bg1"/>
                </a:solidFill>
                <a:latin typeface="Symbol" panose="05050102010706020507" pitchFamily="18" charset="2"/>
              </a:rPr>
              <a:t> </a:t>
            </a:r>
            <a:r>
              <a:rPr lang="en-GB" sz="1600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The section ends with a </a:t>
            </a:r>
            <a:r>
              <a:rPr lang="en-GB" sz="1600" b="1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perfect cadence </a:t>
            </a:r>
            <a:r>
              <a:rPr lang="en-GB" sz="1600" b="0" i="0" u="none" strike="noStrike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in B minor</a:t>
            </a:r>
            <a:endParaRPr lang="en-GB" sz="1600" b="0" i="0" u="none" strike="noStrike" baseline="0" dirty="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011" y="4235116"/>
            <a:ext cx="5594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2/4 time signature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Dotted (dance like) rhythms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Triplets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Semiquaver runs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52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17</TotalTime>
  <Words>521</Words>
  <Application>Microsoft Office PowerPoint</Application>
  <PresentationFormat>Widescreen</PresentationFormat>
  <Paragraphs>55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Trebuchet MS</vt:lpstr>
      <vt:lpstr>Berlin</vt:lpstr>
      <vt:lpstr>Gigue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Gigue</dc:title>
  <dc:creator>GMccoy</dc:creator>
  <cp:lastModifiedBy>GMccoy</cp:lastModifiedBy>
  <cp:revision>2</cp:revision>
  <dcterms:created xsi:type="dcterms:W3CDTF">2016-11-03T12:12:48Z</dcterms:created>
  <dcterms:modified xsi:type="dcterms:W3CDTF">2016-11-03T12:30:12Z</dcterms:modified>
</cp:coreProperties>
</file>